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3" r:id="rId6"/>
    <p:sldId id="265" r:id="rId7"/>
    <p:sldId id="262" r:id="rId8"/>
    <p:sldId id="261" r:id="rId9"/>
    <p:sldId id="260" r:id="rId10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A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74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329FF0-E3EE-D191-8DAC-EE4325D92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250B687-A249-0AC4-E67E-70D8A5862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4461EA-9D1F-9721-D702-CCD6E85C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4E7D81-FA6E-4E96-19CF-743B0FA8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3BD35D-8209-15A4-409D-2922211D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18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CD170-4266-E650-93FB-09BF44A4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A36CC44-48E9-95DD-E9E1-205605566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903007-94C6-40E5-A6B2-6E4F70B6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D2AA79-A181-302D-18AE-B95215C7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A7AB5E-B698-D2A4-1F36-C3EEB8A8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40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5A5DE1A-7050-5EF5-95A0-04553C97B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93901AC-0963-DA02-4BBE-DF8AFB50F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94AE93-48E9-33B3-B8F6-B8F6EDA8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A2F79F-FFBC-1063-4EBC-C96B0C14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2529A5-5073-0187-54B9-B21073A1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36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193130-8348-6ED6-7B19-9598A9EF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4CA135-7176-72F9-45D3-F5BDFC86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FFFCC9-FD50-F368-D1C9-0C6F5C5C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02F56C-1B25-BE50-CD39-1B433025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C63BEC-6511-515C-95FB-6489D7FF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41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E4886C-73E8-B82E-0A91-D4523A0F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B483F5-12AF-6E14-F989-3B49C21A0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056660-48E1-E625-91D6-2F10ADB3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DEDFDB-F48B-5AE8-CBAE-41D50A2A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4E3FEB-B966-3A30-5863-28838378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01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6F785F-3BB7-854F-DF52-E384E7C6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32AE81-A29F-0127-F9C0-FA277686B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800CCD2-6CA4-B94E-7435-5B7DC695E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6D864DC-E1C1-2CB2-1F5E-04FBC345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7667C7-82FF-71EC-3C69-1DFFE995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65E71D-0EDE-053F-6223-F6888377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82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4716D1-5951-2ADB-0B6E-BC518255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4DEB9E-DBC9-E526-B48B-1A2384C4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4F6FD9-9385-6F8F-F960-170DB2E0D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542BBE-A991-1894-1857-01D2CF3B9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98CF200-56CD-C1E7-DA8B-98F4E46A4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E343AF1-5C73-D8DC-1E2A-F1CD49A5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B18473B-7B41-1F2B-D63A-20DA9E06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766A10-7C43-B528-495A-6197EA88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8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77A4DA-0B9F-E5F9-CA25-8261BC6B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FBCC9E1-5703-3ECC-D50B-D7F2B28E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DDE9984-D36A-F297-B341-8B3FF75F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8EB3204-E960-7E3D-4B9E-1F144299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49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7A08732-B78B-FE59-7857-105CC551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2C6B362-EB89-DFF3-5355-04A451B7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0AF5664-2F47-E326-30B9-E83FFF0C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7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6EC3C-5D44-D317-1D16-71C46759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B3E035-E396-3C3A-77BA-FC182AC6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BE78A6-14F9-3614-8A8C-C6E290244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E03B263-4891-3C1B-0178-9237EF1C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4C0208-04C7-EE5F-C045-3C7547DB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A6B819-0949-D5A8-618D-F4E93233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56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F6C7FE-8891-7546-827E-2BACBED58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1A7905E-6C9C-5D97-AE5D-817736046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B7F696D-7C69-F7C9-C81B-7ECEF5C36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B21171-9B39-47BC-4EEF-4A6462B6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F7EF8B-1C4A-C415-9EE1-1599CA86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EC46E3-8E7E-B944-1536-90E9677F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34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5DA13D6-26E4-C2C5-1484-FD80C080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C6CDCB-32DC-A397-7D15-376AC9E5D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3A1B0D-887D-4EE3-8675-CB1BD5F13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F83C25-28B2-49F7-A647-55522BD24914}" type="datetimeFigureOut">
              <a:rPr lang="zh-TW" altLang="en-US" smtClean="0"/>
              <a:t>2024/5/28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2C0BA2-7498-3F31-8ABD-FEA2D8EAE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B3F3EF-50F1-2388-ED29-F0B785FED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49DD3B-CC20-4F2C-8EA9-C362236A0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72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字方塊 20">
            <a:extLst>
              <a:ext uri="{FF2B5EF4-FFF2-40B4-BE49-F238E27FC236}">
                <a16:creationId xmlns:a16="http://schemas.microsoft.com/office/drawing/2014/main" id="{EED78FCC-52D7-7173-0980-D71C87054F1A}"/>
              </a:ext>
            </a:extLst>
          </p:cNvPr>
          <p:cNvSpPr txBox="1"/>
          <p:nvPr/>
        </p:nvSpPr>
        <p:spPr>
          <a:xfrm>
            <a:off x="114811" y="640230"/>
            <a:ext cx="355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4.1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供灌缺水風險評估 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flow chart</a:t>
            </a:r>
          </a:p>
        </p:txBody>
      </p:sp>
      <p:pic>
        <p:nvPicPr>
          <p:cNvPr id="7" name="圖片 6" descr="一張含有 文字, 圖表, 行, 螢幕擷取畫面 的圖片&#10;&#10;自動產生的描述">
            <a:extLst>
              <a:ext uri="{FF2B5EF4-FFF2-40B4-BE49-F238E27FC236}">
                <a16:creationId xmlns:a16="http://schemas.microsoft.com/office/drawing/2014/main" id="{BBFA8F0E-69E4-B8C5-A265-4ADB72B92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734"/>
            <a:ext cx="12192000" cy="273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1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FEEA47C-F694-5211-5839-202830E15FCD}"/>
              </a:ext>
            </a:extLst>
          </p:cNvPr>
          <p:cNvSpPr txBox="1"/>
          <p:nvPr/>
        </p:nvSpPr>
        <p:spPr>
          <a:xfrm>
            <a:off x="414828" y="635386"/>
            <a:ext cx="355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Tw Cen MT" panose="020B0602020104020603"/>
                <a:ea typeface="微軟正黑體" panose="020B0604030504040204" pitchFamily="34" charset="-120"/>
              </a:rPr>
              <a:t>優化項目</a:t>
            </a:r>
            <a:endParaRPr lang="en-US" altLang="zh-TW" sz="2400" b="1" dirty="0">
              <a:latin typeface="Tw Cen MT" panose="020B0602020104020603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AFED3A2-6B79-26B3-2FA9-8DC40FE5C3DD}"/>
              </a:ext>
            </a:extLst>
          </p:cNvPr>
          <p:cNvSpPr txBox="1"/>
          <p:nvPr/>
        </p:nvSpPr>
        <p:spPr>
          <a:xfrm>
            <a:off x="727144" y="1398752"/>
            <a:ext cx="7773043" cy="1525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新增「期作別」設定</a:t>
            </a:r>
            <a:endParaRPr lang="en-US" altLang="zh-TW" sz="1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「初始蓄水量」可查詢歷年資料帶入</a:t>
            </a:r>
            <a:endParaRPr lang="en-US" altLang="zh-TW" sz="1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新增進階功能： 「期望補助金參數設定」</a:t>
            </a:r>
            <a:r>
              <a:rPr lang="en-US" altLang="zh-TW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計算期望補助金</a:t>
            </a:r>
            <a:r>
              <a:rPr lang="en-US" altLang="zh-TW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新增帶入預設參數呈現圖表功能： 「供灌風險回朔評估」</a:t>
            </a:r>
            <a:endParaRPr lang="en-US" altLang="zh-TW" sz="1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9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73DF861-5215-3C5D-0F78-C230B678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228"/>
            <a:ext cx="12192000" cy="4465543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4DAB914F-1CE2-C92A-7EE9-CEB9B4590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254" y="479674"/>
            <a:ext cx="1802757" cy="716554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F45B0F7D-E01A-7B51-6DCC-8C7887109CE4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569962" y="837951"/>
            <a:ext cx="1287292" cy="15244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群組 1">
            <a:extLst>
              <a:ext uri="{FF2B5EF4-FFF2-40B4-BE49-F238E27FC236}">
                <a16:creationId xmlns:a16="http://schemas.microsoft.com/office/drawing/2014/main" id="{22B6306A-F393-47E0-9A1B-0D7E74724443}"/>
              </a:ext>
            </a:extLst>
          </p:cNvPr>
          <p:cNvGrpSpPr/>
          <p:nvPr/>
        </p:nvGrpSpPr>
        <p:grpSpPr>
          <a:xfrm>
            <a:off x="174568" y="3527679"/>
            <a:ext cx="236913" cy="146924"/>
            <a:chOff x="236913" y="3516461"/>
            <a:chExt cx="1529542" cy="378230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FC726D37-D8DD-4B86-2D7A-D9CEEA476722}"/>
                </a:ext>
              </a:extLst>
            </p:cNvPr>
            <p:cNvCxnSpPr/>
            <p:nvPr/>
          </p:nvCxnSpPr>
          <p:spPr>
            <a:xfrm>
              <a:off x="236913" y="3516461"/>
              <a:ext cx="1529542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接點 4">
              <a:extLst>
                <a:ext uri="{FF2B5EF4-FFF2-40B4-BE49-F238E27FC236}">
                  <a16:creationId xmlns:a16="http://schemas.microsoft.com/office/drawing/2014/main" id="{C012B0BF-0347-91BD-A12B-7561359104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913" y="3516461"/>
              <a:ext cx="1496291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B741E54C-2192-9F6C-469B-3C489B4090F9}"/>
              </a:ext>
            </a:extLst>
          </p:cNvPr>
          <p:cNvGrpSpPr/>
          <p:nvPr/>
        </p:nvGrpSpPr>
        <p:grpSpPr>
          <a:xfrm>
            <a:off x="118456" y="3940236"/>
            <a:ext cx="1835035" cy="1005796"/>
            <a:chOff x="654627" y="5070767"/>
            <a:chExt cx="1835035" cy="1005796"/>
          </a:xfrm>
        </p:grpSpPr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7CCE39CB-2F76-13EE-A478-3E3A8CC07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4627" y="5070767"/>
              <a:ext cx="1835035" cy="859721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447452E7-CCD6-C421-4B4B-E5D024DBD183}"/>
                </a:ext>
              </a:extLst>
            </p:cNvPr>
            <p:cNvSpPr txBox="1"/>
            <p:nvPr/>
          </p:nvSpPr>
          <p:spPr>
            <a:xfrm>
              <a:off x="710739" y="5500628"/>
              <a:ext cx="1498323" cy="268331"/>
            </a:xfrm>
            <a:prstGeom prst="rect">
              <a:avLst/>
            </a:prstGeom>
            <a:solidFill>
              <a:srgbClr val="39A77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期望補助金參數設定</a:t>
              </a:r>
            </a:p>
          </p:txBody>
        </p:sp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D2D58B0E-503D-015A-0AED-3FA82DFFD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0739" y="5788063"/>
              <a:ext cx="997527" cy="288500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1DE694AA-DF95-E49C-4009-32F41DFBE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0739" y="5111643"/>
              <a:ext cx="1136449" cy="369882"/>
            </a:xfrm>
            <a:prstGeom prst="rect">
              <a:avLst/>
            </a:prstGeom>
          </p:spPr>
        </p:pic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0E16DCCA-A914-8126-454A-954D3D8D026A}"/>
              </a:ext>
            </a:extLst>
          </p:cNvPr>
          <p:cNvSpPr txBox="1"/>
          <p:nvPr/>
        </p:nvSpPr>
        <p:spPr>
          <a:xfrm>
            <a:off x="118456" y="5673914"/>
            <a:ext cx="1498323" cy="261610"/>
          </a:xfrm>
          <a:prstGeom prst="rect">
            <a:avLst/>
          </a:prstGeom>
          <a:solidFill>
            <a:srgbClr val="39A771"/>
          </a:solidFill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供灌風險回朔評估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878742E5-37FE-DFE2-A4DD-C65920E47515}"/>
              </a:ext>
            </a:extLst>
          </p:cNvPr>
          <p:cNvCxnSpPr>
            <a:cxnSpLocks/>
            <a:stCxn id="42" idx="1"/>
          </p:cNvCxnSpPr>
          <p:nvPr/>
        </p:nvCxnSpPr>
        <p:spPr>
          <a:xfrm flipH="1">
            <a:off x="799587" y="1251453"/>
            <a:ext cx="3329272" cy="17975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F4E1BBDA-3819-7ECC-9946-D9D4C516B75C}"/>
              </a:ext>
            </a:extLst>
          </p:cNvPr>
          <p:cNvGrpSpPr/>
          <p:nvPr/>
        </p:nvGrpSpPr>
        <p:grpSpPr>
          <a:xfrm>
            <a:off x="4057048" y="479674"/>
            <a:ext cx="2708691" cy="1543557"/>
            <a:chOff x="4003743" y="461561"/>
            <a:chExt cx="2708691" cy="1543557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619B841D-688E-80C0-26E0-E60A0BA9C97F}"/>
                </a:ext>
              </a:extLst>
            </p:cNvPr>
            <p:cNvSpPr txBox="1"/>
            <p:nvPr/>
          </p:nvSpPr>
          <p:spPr>
            <a:xfrm>
              <a:off x="4003743" y="461562"/>
              <a:ext cx="1802757" cy="76944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可查詢歷年初始蓄水量：</a:t>
              </a:r>
              <a:endParaRPr lang="en-US" altLang="zh-TW" sz="11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一期作：</a:t>
              </a:r>
              <a:r>
                <a:rPr lang="en-US" altLang="zh-TW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endParaRPr lang="en-US" altLang="zh-TW" sz="11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二期作：</a:t>
              </a:r>
              <a:r>
                <a:rPr lang="en-US" altLang="zh-TW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endParaRPr lang="en-US" altLang="zh-TW" sz="11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示意圖：</a:t>
              </a:r>
            </a:p>
          </p:txBody>
        </p:sp>
        <p:pic>
          <p:nvPicPr>
            <p:cNvPr id="37" name="圖片 36">
              <a:extLst>
                <a:ext uri="{FF2B5EF4-FFF2-40B4-BE49-F238E27FC236}">
                  <a16:creationId xmlns:a16="http://schemas.microsoft.com/office/drawing/2014/main" id="{05E794B9-402F-8537-4F8B-C20E03626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75554" y="1196228"/>
              <a:ext cx="2509766" cy="746472"/>
            </a:xfrm>
            <a:prstGeom prst="rect">
              <a:avLst/>
            </a:prstGeom>
          </p:spPr>
        </p:pic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E0804A44-A03F-F1C4-7B9F-980B7071C3DC}"/>
                </a:ext>
              </a:extLst>
            </p:cNvPr>
            <p:cNvSpPr/>
            <p:nvPr/>
          </p:nvSpPr>
          <p:spPr>
            <a:xfrm>
              <a:off x="4075554" y="461561"/>
              <a:ext cx="2636880" cy="154355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178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73DF861-5215-3C5D-0F78-C230B678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228"/>
            <a:ext cx="12192000" cy="4465543"/>
          </a:xfrm>
          <a:prstGeom prst="rect">
            <a:avLst/>
          </a:prstGeom>
        </p:spPr>
      </p:pic>
      <p:grpSp>
        <p:nvGrpSpPr>
          <p:cNvPr id="22" name="群組 21">
            <a:extLst>
              <a:ext uri="{FF2B5EF4-FFF2-40B4-BE49-F238E27FC236}">
                <a16:creationId xmlns:a16="http://schemas.microsoft.com/office/drawing/2014/main" id="{73024834-E0C7-6B14-3B90-6B9AB4F4628F}"/>
              </a:ext>
            </a:extLst>
          </p:cNvPr>
          <p:cNvGrpSpPr/>
          <p:nvPr/>
        </p:nvGrpSpPr>
        <p:grpSpPr>
          <a:xfrm>
            <a:off x="174568" y="3527679"/>
            <a:ext cx="236913" cy="146924"/>
            <a:chOff x="236913" y="3516461"/>
            <a:chExt cx="1529542" cy="378230"/>
          </a:xfrm>
        </p:grpSpPr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55F0D59-E869-F83C-9336-E24582EC336C}"/>
                </a:ext>
              </a:extLst>
            </p:cNvPr>
            <p:cNvCxnSpPr/>
            <p:nvPr/>
          </p:nvCxnSpPr>
          <p:spPr>
            <a:xfrm>
              <a:off x="236913" y="3516461"/>
              <a:ext cx="1529542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098A7471-7FE7-DAB9-3B4A-1A407CF92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913" y="3516461"/>
              <a:ext cx="1496291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F73BDDF0-3EA7-61DC-7A2B-81FBF34BE21E}"/>
              </a:ext>
            </a:extLst>
          </p:cNvPr>
          <p:cNvGrpSpPr/>
          <p:nvPr/>
        </p:nvGrpSpPr>
        <p:grpSpPr>
          <a:xfrm>
            <a:off x="118456" y="3940236"/>
            <a:ext cx="1835035" cy="1005796"/>
            <a:chOff x="654627" y="5070767"/>
            <a:chExt cx="1835035" cy="1005796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133231C2-AED6-4C4B-EAA8-B7119A5EB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627" y="5070767"/>
              <a:ext cx="1835035" cy="859721"/>
            </a:xfrm>
            <a:prstGeom prst="rect">
              <a:avLst/>
            </a:prstGeom>
          </p:spPr>
        </p:pic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0B36A6DC-EEEF-D90F-9142-2F07F550A946}"/>
                </a:ext>
              </a:extLst>
            </p:cNvPr>
            <p:cNvSpPr txBox="1"/>
            <p:nvPr/>
          </p:nvSpPr>
          <p:spPr>
            <a:xfrm>
              <a:off x="710739" y="5500628"/>
              <a:ext cx="1498323" cy="268331"/>
            </a:xfrm>
            <a:prstGeom prst="rect">
              <a:avLst/>
            </a:prstGeom>
            <a:solidFill>
              <a:srgbClr val="39A77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期望補助金參數設定</a:t>
              </a:r>
            </a:p>
          </p:txBody>
        </p:sp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34124867-CFB1-BF7A-0089-3AA7B1C93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0739" y="5788063"/>
              <a:ext cx="997527" cy="288500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33239109-E366-4F8F-44C3-949316910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0739" y="5111643"/>
              <a:ext cx="1136449" cy="369882"/>
            </a:xfrm>
            <a:prstGeom prst="rect">
              <a:avLst/>
            </a:prstGeom>
          </p:spPr>
        </p:pic>
      </p:grpSp>
      <p:sp>
        <p:nvSpPr>
          <p:cNvPr id="2" name="語音泡泡: 矩形 1">
            <a:extLst>
              <a:ext uri="{FF2B5EF4-FFF2-40B4-BE49-F238E27FC236}">
                <a16:creationId xmlns:a16="http://schemas.microsoft.com/office/drawing/2014/main" id="{E9D143A9-A38C-DE1F-F24C-CAA5B39A260A}"/>
              </a:ext>
            </a:extLst>
          </p:cNvPr>
          <p:cNvSpPr/>
          <p:nvPr/>
        </p:nvSpPr>
        <p:spPr>
          <a:xfrm>
            <a:off x="2209088" y="2377440"/>
            <a:ext cx="2922661" cy="2880722"/>
          </a:xfrm>
          <a:prstGeom prst="wedgeRectCallout">
            <a:avLst>
              <a:gd name="adj1" fmla="val -64684"/>
              <a:gd name="adj2" fmla="val 2517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4A7253D-C425-3F01-7188-B4EBA2BAA8C8}"/>
              </a:ext>
            </a:extLst>
          </p:cNvPr>
          <p:cNvSpPr txBox="1"/>
          <p:nvPr/>
        </p:nvSpPr>
        <p:spPr>
          <a:xfrm>
            <a:off x="2342416" y="2524364"/>
            <a:ext cx="2537180" cy="1076898"/>
          </a:xfrm>
          <a:prstGeom prst="rect">
            <a:avLst/>
          </a:prstGeom>
          <a:solidFill>
            <a:srgbClr val="E8E8E8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預計種植面積：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公頃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預設使用計畫種植面積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期作前休耕補助金：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元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公頃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期作中停灌補助金：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元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公頃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2806782-3376-BA90-FF3C-82391516033E}"/>
              </a:ext>
            </a:extLst>
          </p:cNvPr>
          <p:cNvSpPr txBox="1"/>
          <p:nvPr/>
        </p:nvSpPr>
        <p:spPr>
          <a:xfrm>
            <a:off x="118456" y="5673914"/>
            <a:ext cx="1498323" cy="261610"/>
          </a:xfrm>
          <a:prstGeom prst="rect">
            <a:avLst/>
          </a:prstGeom>
          <a:solidFill>
            <a:srgbClr val="39A771"/>
          </a:solidFill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供灌風險回朔評估</a:t>
            </a:r>
          </a:p>
        </p:txBody>
      </p:sp>
    </p:spTree>
    <p:extLst>
      <p:ext uri="{BB962C8B-B14F-4D97-AF65-F5344CB8AC3E}">
        <p14:creationId xmlns:p14="http://schemas.microsoft.com/office/powerpoint/2010/main" val="54042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73DF861-5215-3C5D-0F78-C230B678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228"/>
            <a:ext cx="12192000" cy="4465543"/>
          </a:xfrm>
          <a:prstGeom prst="rect">
            <a:avLst/>
          </a:prstGeom>
        </p:spPr>
      </p:pic>
      <p:grpSp>
        <p:nvGrpSpPr>
          <p:cNvPr id="22" name="群組 21">
            <a:extLst>
              <a:ext uri="{FF2B5EF4-FFF2-40B4-BE49-F238E27FC236}">
                <a16:creationId xmlns:a16="http://schemas.microsoft.com/office/drawing/2014/main" id="{73024834-E0C7-6B14-3B90-6B9AB4F4628F}"/>
              </a:ext>
            </a:extLst>
          </p:cNvPr>
          <p:cNvGrpSpPr/>
          <p:nvPr/>
        </p:nvGrpSpPr>
        <p:grpSpPr>
          <a:xfrm>
            <a:off x="174568" y="3527679"/>
            <a:ext cx="236913" cy="146924"/>
            <a:chOff x="236913" y="3516461"/>
            <a:chExt cx="1529542" cy="378230"/>
          </a:xfrm>
        </p:grpSpPr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55F0D59-E869-F83C-9336-E24582EC336C}"/>
                </a:ext>
              </a:extLst>
            </p:cNvPr>
            <p:cNvCxnSpPr/>
            <p:nvPr/>
          </p:nvCxnSpPr>
          <p:spPr>
            <a:xfrm>
              <a:off x="236913" y="3516461"/>
              <a:ext cx="1529542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098A7471-7FE7-DAB9-3B4A-1A407CF92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913" y="3516461"/>
              <a:ext cx="1496291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F73BDDF0-3EA7-61DC-7A2B-81FBF34BE21E}"/>
              </a:ext>
            </a:extLst>
          </p:cNvPr>
          <p:cNvGrpSpPr/>
          <p:nvPr/>
        </p:nvGrpSpPr>
        <p:grpSpPr>
          <a:xfrm>
            <a:off x="118456" y="3940236"/>
            <a:ext cx="1835035" cy="1005796"/>
            <a:chOff x="654627" y="5070767"/>
            <a:chExt cx="1835035" cy="1005796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133231C2-AED6-4C4B-EAA8-B7119A5EB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627" y="5070767"/>
              <a:ext cx="1835035" cy="859721"/>
            </a:xfrm>
            <a:prstGeom prst="rect">
              <a:avLst/>
            </a:prstGeom>
          </p:spPr>
        </p:pic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0B36A6DC-EEEF-D90F-9142-2F07F550A946}"/>
                </a:ext>
              </a:extLst>
            </p:cNvPr>
            <p:cNvSpPr txBox="1"/>
            <p:nvPr/>
          </p:nvSpPr>
          <p:spPr>
            <a:xfrm>
              <a:off x="710739" y="5500628"/>
              <a:ext cx="1498323" cy="261610"/>
            </a:xfrm>
            <a:prstGeom prst="rect">
              <a:avLst/>
            </a:prstGeom>
            <a:solidFill>
              <a:srgbClr val="39A77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期望補助金參數設定</a:t>
              </a:r>
            </a:p>
          </p:txBody>
        </p:sp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34124867-CFB1-BF7A-0089-3AA7B1C93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0739" y="5788063"/>
              <a:ext cx="997527" cy="288500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33239109-E366-4F8F-44C3-949316910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0739" y="5111643"/>
              <a:ext cx="1136449" cy="369882"/>
            </a:xfrm>
            <a:prstGeom prst="rect">
              <a:avLst/>
            </a:prstGeom>
          </p:spPr>
        </p:pic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C726FB8-7583-0E11-93E4-ACDFED01EFBD}"/>
              </a:ext>
            </a:extLst>
          </p:cNvPr>
          <p:cNvSpPr txBox="1"/>
          <p:nvPr/>
        </p:nvSpPr>
        <p:spPr>
          <a:xfrm>
            <a:off x="5585934" y="2524364"/>
            <a:ext cx="388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補供灌面積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vs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補償期望值的圖</a:t>
            </a:r>
            <a:endParaRPr lang="en-US" altLang="zh-TW" sz="16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34C601A-72FB-9009-658D-523411352F3C}"/>
              </a:ext>
            </a:extLst>
          </p:cNvPr>
          <p:cNvSpPr txBox="1"/>
          <p:nvPr/>
        </p:nvSpPr>
        <p:spPr>
          <a:xfrm>
            <a:off x="11355181" y="2603263"/>
            <a:ext cx="353943" cy="1336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期望補助金</a:t>
            </a:r>
            <a:r>
              <a:rPr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億</a:t>
            </a:r>
            <a:r>
              <a:rPr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221E2CD-3139-AA39-2703-EE874B6C854D}"/>
              </a:ext>
            </a:extLst>
          </p:cNvPr>
          <p:cNvSpPr txBox="1"/>
          <p:nvPr/>
        </p:nvSpPr>
        <p:spPr>
          <a:xfrm>
            <a:off x="118456" y="5673914"/>
            <a:ext cx="1498323" cy="261610"/>
          </a:xfrm>
          <a:prstGeom prst="rect">
            <a:avLst/>
          </a:prstGeom>
          <a:solidFill>
            <a:srgbClr val="39A771"/>
          </a:solidFill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供灌風險回朔評估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D3DA38CA-7E53-5020-23A5-39350BB61A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03" t="8719" r="5763" b="9023"/>
          <a:stretch/>
        </p:blipFill>
        <p:spPr>
          <a:xfrm>
            <a:off x="3132743" y="2017421"/>
            <a:ext cx="8270604" cy="2480772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44631584-C889-0B91-E7BB-A90F42C69629}"/>
              </a:ext>
            </a:extLst>
          </p:cNvPr>
          <p:cNvSpPr txBox="1"/>
          <p:nvPr/>
        </p:nvSpPr>
        <p:spPr>
          <a:xfrm>
            <a:off x="5152007" y="1312411"/>
            <a:ext cx="4082204" cy="2616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備註：畫期望補助金時，移除原本上限、下限、嚴重下限情境</a:t>
            </a: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42680859-7E93-B413-F14B-E03E286E980F}"/>
              </a:ext>
            </a:extLst>
          </p:cNvPr>
          <p:cNvGrpSpPr/>
          <p:nvPr/>
        </p:nvGrpSpPr>
        <p:grpSpPr>
          <a:xfrm>
            <a:off x="6163896" y="1763395"/>
            <a:ext cx="2058425" cy="261610"/>
            <a:chOff x="4066071" y="697548"/>
            <a:chExt cx="1879579" cy="261610"/>
          </a:xfrm>
          <a:solidFill>
            <a:schemeClr val="bg1"/>
          </a:solidFill>
        </p:grpSpPr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7A590689-BD76-2CF3-493F-B3D2534D04D1}"/>
                </a:ext>
              </a:extLst>
            </p:cNvPr>
            <p:cNvCxnSpPr>
              <a:cxnSpLocks/>
            </p:cNvCxnSpPr>
            <p:nvPr/>
          </p:nvCxnSpPr>
          <p:spPr>
            <a:xfrm>
              <a:off x="4066071" y="828353"/>
              <a:ext cx="180000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6FAACF14-62A7-5D9C-56A7-D9E5ED5160A8}"/>
                </a:ext>
              </a:extLst>
            </p:cNvPr>
            <p:cNvSpPr txBox="1"/>
            <p:nvPr/>
          </p:nvSpPr>
          <p:spPr>
            <a:xfrm>
              <a:off x="4197286" y="697548"/>
              <a:ext cx="760157" cy="261610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供灌風險</a:t>
              </a:r>
            </a:p>
          </p:txBody>
        </p: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09B2C73D-88F7-B98A-915B-0F06C6BF8863}"/>
                </a:ext>
              </a:extLst>
            </p:cNvPr>
            <p:cNvCxnSpPr>
              <a:cxnSpLocks/>
            </p:cNvCxnSpPr>
            <p:nvPr/>
          </p:nvCxnSpPr>
          <p:spPr>
            <a:xfrm>
              <a:off x="4911447" y="828353"/>
              <a:ext cx="180000" cy="0"/>
            </a:xfrm>
            <a:prstGeom prst="line">
              <a:avLst/>
            </a:prstGeom>
            <a:grp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B4FCE6A6-D463-993C-3514-B3584656024F}"/>
                </a:ext>
              </a:extLst>
            </p:cNvPr>
            <p:cNvSpPr txBox="1"/>
            <p:nvPr/>
          </p:nvSpPr>
          <p:spPr>
            <a:xfrm>
              <a:off x="5042662" y="697548"/>
              <a:ext cx="902988" cy="261610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145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73DF861-5215-3C5D-0F78-C230B678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228"/>
            <a:ext cx="12192000" cy="4465543"/>
          </a:xfrm>
          <a:prstGeom prst="rect">
            <a:avLst/>
          </a:prstGeom>
        </p:spPr>
      </p:pic>
      <p:grpSp>
        <p:nvGrpSpPr>
          <p:cNvPr id="22" name="群組 21">
            <a:extLst>
              <a:ext uri="{FF2B5EF4-FFF2-40B4-BE49-F238E27FC236}">
                <a16:creationId xmlns:a16="http://schemas.microsoft.com/office/drawing/2014/main" id="{73024834-E0C7-6B14-3B90-6B9AB4F4628F}"/>
              </a:ext>
            </a:extLst>
          </p:cNvPr>
          <p:cNvGrpSpPr/>
          <p:nvPr/>
        </p:nvGrpSpPr>
        <p:grpSpPr>
          <a:xfrm>
            <a:off x="174568" y="3527679"/>
            <a:ext cx="236913" cy="146924"/>
            <a:chOff x="236913" y="3516461"/>
            <a:chExt cx="1529542" cy="378230"/>
          </a:xfrm>
        </p:grpSpPr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55F0D59-E869-F83C-9336-E24582EC336C}"/>
                </a:ext>
              </a:extLst>
            </p:cNvPr>
            <p:cNvCxnSpPr/>
            <p:nvPr/>
          </p:nvCxnSpPr>
          <p:spPr>
            <a:xfrm>
              <a:off x="236913" y="3516461"/>
              <a:ext cx="1529542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098A7471-7FE7-DAB9-3B4A-1A407CF92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913" y="3516461"/>
              <a:ext cx="1496291" cy="378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F73BDDF0-3EA7-61DC-7A2B-81FBF34BE21E}"/>
              </a:ext>
            </a:extLst>
          </p:cNvPr>
          <p:cNvGrpSpPr/>
          <p:nvPr/>
        </p:nvGrpSpPr>
        <p:grpSpPr>
          <a:xfrm>
            <a:off x="118456" y="3940236"/>
            <a:ext cx="1835035" cy="1005796"/>
            <a:chOff x="654627" y="5070767"/>
            <a:chExt cx="1835035" cy="1005796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133231C2-AED6-4C4B-EAA8-B7119A5EB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627" y="5070767"/>
              <a:ext cx="1835035" cy="859721"/>
            </a:xfrm>
            <a:prstGeom prst="rect">
              <a:avLst/>
            </a:prstGeom>
          </p:spPr>
        </p:pic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0B36A6DC-EEEF-D90F-9142-2F07F550A946}"/>
                </a:ext>
              </a:extLst>
            </p:cNvPr>
            <p:cNvSpPr txBox="1"/>
            <p:nvPr/>
          </p:nvSpPr>
          <p:spPr>
            <a:xfrm>
              <a:off x="710739" y="5500628"/>
              <a:ext cx="1498323" cy="261610"/>
            </a:xfrm>
            <a:prstGeom prst="rect">
              <a:avLst/>
            </a:prstGeom>
            <a:solidFill>
              <a:srgbClr val="39A77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期望補助金參數設定</a:t>
              </a:r>
            </a:p>
          </p:txBody>
        </p:sp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34124867-CFB1-BF7A-0089-3AA7B1C93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0739" y="5788063"/>
              <a:ext cx="997527" cy="288500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33239109-E366-4F8F-44C3-949316910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0739" y="5111643"/>
              <a:ext cx="1136449" cy="369882"/>
            </a:xfrm>
            <a:prstGeom prst="rect">
              <a:avLst/>
            </a:prstGeom>
          </p:spPr>
        </p:pic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C726FB8-7583-0E11-93E4-ACDFED01EFBD}"/>
              </a:ext>
            </a:extLst>
          </p:cNvPr>
          <p:cNvSpPr txBox="1"/>
          <p:nvPr/>
        </p:nvSpPr>
        <p:spPr>
          <a:xfrm>
            <a:off x="5585934" y="2524364"/>
            <a:ext cx="388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補供灌面積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vs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補償期望值的圖</a:t>
            </a:r>
            <a:endParaRPr lang="en-US" altLang="zh-TW" sz="16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34C601A-72FB-9009-658D-523411352F3C}"/>
              </a:ext>
            </a:extLst>
          </p:cNvPr>
          <p:cNvSpPr txBox="1"/>
          <p:nvPr/>
        </p:nvSpPr>
        <p:spPr>
          <a:xfrm>
            <a:off x="11355181" y="2603263"/>
            <a:ext cx="353943" cy="1336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期望補助金</a:t>
            </a:r>
            <a:r>
              <a:rPr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億</a:t>
            </a:r>
            <a:r>
              <a:rPr lang="en-US" altLang="zh-TW" sz="1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221E2CD-3139-AA39-2703-EE874B6C854D}"/>
              </a:ext>
            </a:extLst>
          </p:cNvPr>
          <p:cNvSpPr txBox="1"/>
          <p:nvPr/>
        </p:nvSpPr>
        <p:spPr>
          <a:xfrm>
            <a:off x="118456" y="5673914"/>
            <a:ext cx="1498323" cy="261610"/>
          </a:xfrm>
          <a:prstGeom prst="rect">
            <a:avLst/>
          </a:prstGeom>
          <a:solidFill>
            <a:srgbClr val="39A771"/>
          </a:solidFill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供灌風險回朔評估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D3DA38CA-7E53-5020-23A5-39350BB61A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03" t="8719" r="5763" b="9023"/>
          <a:stretch/>
        </p:blipFill>
        <p:spPr>
          <a:xfrm>
            <a:off x="3132743" y="2017421"/>
            <a:ext cx="8270604" cy="2480772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44631584-C889-0B91-E7BB-A90F42C69629}"/>
              </a:ext>
            </a:extLst>
          </p:cNvPr>
          <p:cNvSpPr txBox="1"/>
          <p:nvPr/>
        </p:nvSpPr>
        <p:spPr>
          <a:xfrm>
            <a:off x="5152007" y="1312411"/>
            <a:ext cx="4082204" cy="2616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備註：畫期望補助金時，移除原本上限、下限、嚴重下限情境</a:t>
            </a: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42680859-7E93-B413-F14B-E03E286E980F}"/>
              </a:ext>
            </a:extLst>
          </p:cNvPr>
          <p:cNvGrpSpPr/>
          <p:nvPr/>
        </p:nvGrpSpPr>
        <p:grpSpPr>
          <a:xfrm>
            <a:off x="6163896" y="1763395"/>
            <a:ext cx="2058425" cy="261610"/>
            <a:chOff x="4066071" y="697548"/>
            <a:chExt cx="1879579" cy="261610"/>
          </a:xfrm>
          <a:solidFill>
            <a:schemeClr val="bg1"/>
          </a:solidFill>
        </p:grpSpPr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7A590689-BD76-2CF3-493F-B3D2534D04D1}"/>
                </a:ext>
              </a:extLst>
            </p:cNvPr>
            <p:cNvCxnSpPr>
              <a:cxnSpLocks/>
            </p:cNvCxnSpPr>
            <p:nvPr/>
          </p:nvCxnSpPr>
          <p:spPr>
            <a:xfrm>
              <a:off x="4066071" y="828353"/>
              <a:ext cx="180000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6FAACF14-62A7-5D9C-56A7-D9E5ED5160A8}"/>
                </a:ext>
              </a:extLst>
            </p:cNvPr>
            <p:cNvSpPr txBox="1"/>
            <p:nvPr/>
          </p:nvSpPr>
          <p:spPr>
            <a:xfrm>
              <a:off x="4197286" y="697548"/>
              <a:ext cx="760157" cy="261610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供灌風險</a:t>
              </a:r>
            </a:p>
          </p:txBody>
        </p: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09B2C73D-88F7-B98A-915B-0F06C6BF8863}"/>
                </a:ext>
              </a:extLst>
            </p:cNvPr>
            <p:cNvCxnSpPr>
              <a:cxnSpLocks/>
            </p:cNvCxnSpPr>
            <p:nvPr/>
          </p:nvCxnSpPr>
          <p:spPr>
            <a:xfrm>
              <a:off x="4911447" y="828353"/>
              <a:ext cx="180000" cy="0"/>
            </a:xfrm>
            <a:prstGeom prst="line">
              <a:avLst/>
            </a:prstGeom>
            <a:grp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B4FCE6A6-D463-993C-3514-B3584656024F}"/>
                </a:ext>
              </a:extLst>
            </p:cNvPr>
            <p:cNvSpPr txBox="1"/>
            <p:nvPr/>
          </p:nvSpPr>
          <p:spPr>
            <a:xfrm>
              <a:off x="5042662" y="697548"/>
              <a:ext cx="902988" cy="261610"/>
            </a:xfrm>
            <a:prstGeom prst="rect">
              <a:avLst/>
            </a:prstGeom>
            <a:grp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期望補助金</a:t>
              </a:r>
            </a:p>
          </p:txBody>
        </p:sp>
      </p:grpSp>
      <p:sp>
        <p:nvSpPr>
          <p:cNvPr id="10" name="語音泡泡: 矩形 9">
            <a:extLst>
              <a:ext uri="{FF2B5EF4-FFF2-40B4-BE49-F238E27FC236}">
                <a16:creationId xmlns:a16="http://schemas.microsoft.com/office/drawing/2014/main" id="{0F8460F8-C977-C392-24BC-CB3B4C3052C0}"/>
              </a:ext>
            </a:extLst>
          </p:cNvPr>
          <p:cNvSpPr/>
          <p:nvPr/>
        </p:nvSpPr>
        <p:spPr>
          <a:xfrm>
            <a:off x="2094388" y="3639621"/>
            <a:ext cx="2922661" cy="2880722"/>
          </a:xfrm>
          <a:prstGeom prst="wedgeRectCallout">
            <a:avLst>
              <a:gd name="adj1" fmla="val -64684"/>
              <a:gd name="adj2" fmla="val 2517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EAC3495-2046-1EB2-7643-FA96457A6783}"/>
              </a:ext>
            </a:extLst>
          </p:cNvPr>
          <p:cNvSpPr txBox="1"/>
          <p:nvPr/>
        </p:nvSpPr>
        <p:spPr>
          <a:xfrm>
            <a:off x="2227716" y="3786545"/>
            <a:ext cx="2537180" cy="1330814"/>
          </a:xfrm>
          <a:prstGeom prst="rect">
            <a:avLst/>
          </a:prstGeom>
          <a:solidFill>
            <a:srgbClr val="E8E8E8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選擇區域：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石門水庫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曾文烏山頭水庫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選擇年度</a:t>
            </a: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期作別：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依區域跳出下拉式選單</a:t>
            </a:r>
            <a:endParaRPr lang="en-US" altLang="zh-TW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55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FEEA47C-F694-5211-5839-202830E15FCD}"/>
              </a:ext>
            </a:extLst>
          </p:cNvPr>
          <p:cNvSpPr txBox="1"/>
          <p:nvPr/>
        </p:nvSpPr>
        <p:spPr>
          <a:xfrm>
            <a:off x="414828" y="635386"/>
            <a:ext cx="355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Tw Cen MT" panose="020B0602020104020603"/>
                <a:ea typeface="微軟正黑體" panose="020B0604030504040204" pitchFamily="34" charset="-120"/>
              </a:rPr>
              <a:t>討論：</a:t>
            </a:r>
            <a:endParaRPr lang="en-US" altLang="zh-TW" sz="2400" b="1" dirty="0">
              <a:latin typeface="Tw Cen MT" panose="020B0602020104020603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AFED3A2-6B79-26B3-2FA9-8DC40FE5C3DD}"/>
              </a:ext>
            </a:extLst>
          </p:cNvPr>
          <p:cNvSpPr txBox="1"/>
          <p:nvPr/>
        </p:nvSpPr>
        <p:spPr>
          <a:xfrm>
            <a:off x="727144" y="1398752"/>
            <a:ext cx="7773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蓄水量上限、下限、嚴重下限情境是否移除？  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算完補償期望值後去掉</a:t>
            </a:r>
            <a:endParaRPr lang="en-US" altLang="zh-TW" sz="1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圖表的呈現方式 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線加粗、線用不同顏色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軸文字一同改變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、軸改直式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初始蓄水量可查詢歷年資料</a:t>
            </a:r>
            <a:endParaRPr lang="en-US" altLang="zh-TW" sz="16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加入供灌風險回朔評估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存預設參數</a:t>
            </a:r>
            <a:r>
              <a:rPr lang="en-US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、標註當年實際入流量對應供灌面積</a:t>
            </a:r>
          </a:p>
        </p:txBody>
      </p:sp>
    </p:spTree>
    <p:extLst>
      <p:ext uri="{BB962C8B-B14F-4D97-AF65-F5344CB8AC3E}">
        <p14:creationId xmlns:p14="http://schemas.microsoft.com/office/powerpoint/2010/main" val="17839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FEEA47C-F694-5211-5839-202830E15FCD}"/>
              </a:ext>
            </a:extLst>
          </p:cNvPr>
          <p:cNvSpPr txBox="1"/>
          <p:nvPr/>
        </p:nvSpPr>
        <p:spPr>
          <a:xfrm>
            <a:off x="4318455" y="3198167"/>
            <a:ext cx="3555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Tw Cen MT" panose="020B0602020104020603"/>
                <a:ea typeface="微軟正黑體" panose="020B0604030504040204" pitchFamily="34" charset="-120"/>
              </a:rPr>
              <a:t>舊檔</a:t>
            </a:r>
            <a:endParaRPr lang="en-US" altLang="zh-TW" sz="2400" b="1" dirty="0">
              <a:latin typeface="Tw Cen MT" panose="020B0602020104020603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92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38751F1-A1C7-299E-34E3-AA282392E493}"/>
              </a:ext>
            </a:extLst>
          </p:cNvPr>
          <p:cNvSpPr txBox="1"/>
          <p:nvPr/>
        </p:nvSpPr>
        <p:spPr>
          <a:xfrm>
            <a:off x="3663630" y="1286331"/>
            <a:ext cx="3060000" cy="720000"/>
          </a:xfrm>
          <a:prstGeom prst="rect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 anchor="ctr">
            <a:noAutofit/>
          </a:bodyPr>
          <a:lstStyle>
            <a:defPPr>
              <a:defRPr lang="zh-TW"/>
            </a:defPPr>
            <a:lvl1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000" dirty="0"/>
              <a:t>選擇區域、期作別、入流量評估條件</a:t>
            </a:r>
            <a:endParaRPr lang="en-US" altLang="zh-TW" sz="2000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26421B93-A5E0-F22F-CA2D-C83960FF51A7}"/>
              </a:ext>
            </a:extLst>
          </p:cNvPr>
          <p:cNvCxnSpPr>
            <a:cxnSpLocks/>
          </p:cNvCxnSpPr>
          <p:nvPr/>
        </p:nvCxnSpPr>
        <p:spPr>
          <a:xfrm>
            <a:off x="5167607" y="992351"/>
            <a:ext cx="0" cy="293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A4660C78-3B1B-A634-ACFD-D17826797C84}"/>
              </a:ext>
            </a:extLst>
          </p:cNvPr>
          <p:cNvSpPr txBox="1"/>
          <p:nvPr/>
        </p:nvSpPr>
        <p:spPr>
          <a:xfrm>
            <a:off x="7189688" y="4689297"/>
            <a:ext cx="2880000" cy="720000"/>
          </a:xfrm>
          <a:prstGeom prst="rect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 anchor="ctr">
            <a:noAutofit/>
          </a:bodyPr>
          <a:lstStyle>
            <a:defPPr>
              <a:defRPr lang="zh-TW"/>
            </a:defPPr>
            <a:lvl1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微軟正黑體" panose="020B0604030504040204" pitchFamily="34" charset="-12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pPr algn="ctr"/>
            <a:r>
              <a:rPr lang="zh-TW" altLang="en-US" sz="2400" dirty="0"/>
              <a:t>設定供灌面積</a:t>
            </a:r>
            <a:endParaRPr lang="en-US" altLang="zh-TW" sz="2400" dirty="0"/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0E835E57-256B-4636-BEB2-658447FBDE37}"/>
              </a:ext>
            </a:extLst>
          </p:cNvPr>
          <p:cNvCxnSpPr>
            <a:cxnSpLocks/>
          </p:cNvCxnSpPr>
          <p:nvPr/>
        </p:nvCxnSpPr>
        <p:spPr>
          <a:xfrm>
            <a:off x="5193837" y="5758097"/>
            <a:ext cx="0" cy="301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CB0DB2F3-6969-E456-405E-AC4497F03107}"/>
              </a:ext>
            </a:extLst>
          </p:cNvPr>
          <p:cNvCxnSpPr>
            <a:cxnSpLocks/>
          </p:cNvCxnSpPr>
          <p:nvPr/>
        </p:nvCxnSpPr>
        <p:spPr>
          <a:xfrm>
            <a:off x="5177236" y="2006331"/>
            <a:ext cx="0" cy="318301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42745FD-0A2B-3C5B-AC44-D651967AAB90}"/>
              </a:ext>
            </a:extLst>
          </p:cNvPr>
          <p:cNvSpPr txBox="1"/>
          <p:nvPr/>
        </p:nvSpPr>
        <p:spPr>
          <a:xfrm>
            <a:off x="5197736" y="5710078"/>
            <a:ext cx="41714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微軟正黑體" panose="020B0604030504040204" pitchFamily="34" charset="-12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r>
              <a:rPr lang="zh-TW" altLang="en-US" dirty="0"/>
              <a:t>否</a:t>
            </a:r>
            <a:endParaRPr lang="en-US" altLang="zh-TW" dirty="0"/>
          </a:p>
        </p:txBody>
      </p:sp>
      <p:sp>
        <p:nvSpPr>
          <p:cNvPr id="12" name="菱形 11">
            <a:extLst>
              <a:ext uri="{FF2B5EF4-FFF2-40B4-BE49-F238E27FC236}">
                <a16:creationId xmlns:a16="http://schemas.microsoft.com/office/drawing/2014/main" id="{A622D9C8-F4BE-35C1-74AA-93E6B0752A1A}"/>
              </a:ext>
            </a:extLst>
          </p:cNvPr>
          <p:cNvSpPr/>
          <p:nvPr/>
        </p:nvSpPr>
        <p:spPr>
          <a:xfrm>
            <a:off x="3663630" y="4318097"/>
            <a:ext cx="3060000" cy="1440000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  <a:latin typeface="Tw Cen MT" panose="020B0602020104020603"/>
                <a:ea typeface="微軟正黑體" panose="020B0604030504040204" pitchFamily="34" charset="-120"/>
              </a:rPr>
              <a:t>是否設定供灌面積</a:t>
            </a:r>
            <a:endParaRPr lang="en-US" altLang="zh-TW" sz="2400" b="1" dirty="0">
              <a:solidFill>
                <a:schemeClr val="tx1"/>
              </a:solidFill>
              <a:latin typeface="Tw Cen MT" panose="020B0602020104020603"/>
              <a:ea typeface="微軟正黑體" panose="020B0604030504040204" pitchFamily="34" charset="-120"/>
            </a:endParaRP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5EC605D2-F22B-B5E1-C1EA-784C3CD63A15}"/>
              </a:ext>
            </a:extLst>
          </p:cNvPr>
          <p:cNvCxnSpPr>
            <a:cxnSpLocks/>
            <a:stCxn id="12" idx="3"/>
            <a:endCxn id="6" idx="1"/>
          </p:cNvCxnSpPr>
          <p:nvPr/>
        </p:nvCxnSpPr>
        <p:spPr>
          <a:xfrm>
            <a:off x="6723630" y="5038097"/>
            <a:ext cx="46605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DFB10E80-CC9C-B916-C062-95F093002031}"/>
              </a:ext>
            </a:extLst>
          </p:cNvPr>
          <p:cNvSpPr/>
          <p:nvPr/>
        </p:nvSpPr>
        <p:spPr>
          <a:xfrm>
            <a:off x="3663630" y="272351"/>
            <a:ext cx="3060000" cy="7200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Tw Cen MT" panose="020B0602020104020603"/>
                <a:ea typeface="微軟正黑體" panose="020B0604030504040204" pitchFamily="34" charset="-120"/>
              </a:rPr>
              <a:t>進入頁面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DA43E251-3C87-9C58-EB03-65313503C766}"/>
              </a:ext>
            </a:extLst>
          </p:cNvPr>
          <p:cNvSpPr/>
          <p:nvPr/>
        </p:nvSpPr>
        <p:spPr>
          <a:xfrm>
            <a:off x="3741537" y="6060048"/>
            <a:ext cx="2880000" cy="7200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Tw Cen MT" panose="020B0602020104020603"/>
                <a:ea typeface="微軟正黑體" panose="020B0604030504040204" pitchFamily="34" charset="-120"/>
              </a:rPr>
              <a:t>輸出序列圖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ED78FCC-52D7-7173-0980-D71C87054F1A}"/>
              </a:ext>
            </a:extLst>
          </p:cNvPr>
          <p:cNvSpPr txBox="1"/>
          <p:nvPr/>
        </p:nvSpPr>
        <p:spPr>
          <a:xfrm>
            <a:off x="114811" y="640230"/>
            <a:ext cx="355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Tw Cen MT" panose="020B0602020104020603"/>
                <a:ea typeface="微軟正黑體" panose="020B0604030504040204" pitchFamily="34" charset="-120"/>
              </a:rPr>
              <a:t>4.1</a:t>
            </a:r>
            <a:r>
              <a:rPr lang="zh-TW" altLang="en-US" b="1" dirty="0">
                <a:latin typeface="Tw Cen MT" panose="020B0602020104020603"/>
                <a:ea typeface="微軟正黑體" panose="020B0604030504040204" pitchFamily="34" charset="-120"/>
              </a:rPr>
              <a:t> 供灌缺水風險評估 </a:t>
            </a:r>
            <a:r>
              <a:rPr lang="en-US" altLang="zh-TW" b="1" dirty="0">
                <a:latin typeface="Tw Cen MT" panose="020B0602020104020603"/>
                <a:ea typeface="微軟正黑體" panose="020B0604030504040204" pitchFamily="34" charset="-120"/>
              </a:rPr>
              <a:t>flow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763E9E04-AEAF-F705-5FD0-63552B8133BE}"/>
                  </a:ext>
                </a:extLst>
              </p:cNvPr>
              <p:cNvSpPr txBox="1"/>
              <p:nvPr/>
            </p:nvSpPr>
            <p:spPr>
              <a:xfrm>
                <a:off x="3663630" y="2324632"/>
                <a:ext cx="3060000" cy="720000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>
                <a:defPPr>
                  <a:defRPr lang="zh-TW"/>
                </a:defPPr>
                <a:lvl1pPr marR="0" lvl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 kumimoji="0" b="1" i="0" u="none" strike="noStrike" cap="none" spc="0" normalizeH="0" baseline="0">
                    <a:ln>
                      <a:noFill/>
                    </a:ln>
                    <a:effectLst/>
                    <a:uLnTx/>
                    <a:uFillTx/>
                    <a:latin typeface="Tw Cen MT" panose="020B0602020104020603"/>
                    <a:ea typeface="微軟正黑體" panose="020B0604030504040204" pitchFamily="34" charset="-120"/>
                  </a:defRPr>
                </a:lvl1pPr>
              </a:lstStyle>
              <a:p>
                <a:pPr algn="ctr"/>
                <a:r>
                  <a:rPr lang="zh-TW" altLang="en-US" sz="2000" dirty="0"/>
                  <a:t>設定初始蓄水量</a:t>
                </a:r>
                <a:r>
                  <a:rPr lang="en-US" altLang="zh-TW" sz="20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20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𝑺</m:t>
                        </m:r>
                      </m:e>
                      <m:sub>
                        <m:r>
                          <a:rPr lang="en-US" altLang="zh-TW" sz="20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TW" sz="2000" b="1" dirty="0">
                    <a:latin typeface="Tw Cen MT" panose="020B0602020104020603"/>
                    <a:ea typeface="微軟正黑體" panose="020B0604030504040204" pitchFamily="34" charset="-120"/>
                  </a:rPr>
                  <a:t>) </a:t>
                </a:r>
                <a:r>
                  <a:rPr lang="zh-TW" altLang="en-US" sz="2000" dirty="0"/>
                  <a:t>、每日民生工業用水量</a:t>
                </a:r>
                <a:r>
                  <a:rPr lang="en-US" altLang="zh-TW" sz="2000" dirty="0"/>
                  <a:t>(</a:t>
                </a:r>
                <a14:m>
                  <m:oMath xmlns:m="http://schemas.openxmlformats.org/officeDocument/2006/math">
                    <m:r>
                      <a:rPr lang="en-US" altLang="zh-TW" sz="2000" b="1" i="1" smtClean="0">
                        <a:latin typeface="Cambria Math" panose="02040503050406030204" pitchFamily="18" charset="0"/>
                      </a:rPr>
                      <m:t>𝑫𝒐𝒎</m:t>
                    </m:r>
                  </m:oMath>
                </a14:m>
                <a:r>
                  <a:rPr lang="en-US" altLang="zh-TW" sz="2000" dirty="0"/>
                  <a:t>) </a:t>
                </a:r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763E9E04-AEAF-F705-5FD0-63552B813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630" y="2324632"/>
                <a:ext cx="3060000" cy="720000"/>
              </a:xfrm>
              <a:prstGeom prst="rect">
                <a:avLst/>
              </a:prstGeom>
              <a:blipFill>
                <a:blip r:embed="rId2"/>
                <a:stretch>
                  <a:fillRect l="-396" t="-2479" r="-1980" b="-13223"/>
                </a:stretch>
              </a:blipFill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C8F08D3B-B562-AD07-BC9A-50CC39EB98E7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5193630" y="4082933"/>
            <a:ext cx="0" cy="235164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384AAB0-C975-D3F5-CE8B-79CF21DC2C0A}"/>
              </a:ext>
            </a:extLst>
          </p:cNvPr>
          <p:cNvSpPr txBox="1"/>
          <p:nvPr/>
        </p:nvSpPr>
        <p:spPr>
          <a:xfrm>
            <a:off x="6660236" y="4668765"/>
            <a:ext cx="41714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微軟正黑體" panose="020B0604030504040204" pitchFamily="34" charset="-12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</a:lstStyle>
          <a:p>
            <a:r>
              <a:rPr lang="zh-TW" altLang="en-US" dirty="0"/>
              <a:t>是</a:t>
            </a:r>
            <a:endParaRPr lang="en-US" altLang="zh-TW" dirty="0"/>
          </a:p>
        </p:txBody>
      </p: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1258183B-F755-06BF-25DC-9E5F3E5190D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629688" y="5409297"/>
            <a:ext cx="0" cy="6507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: 圓角 47">
            <a:extLst>
              <a:ext uri="{FF2B5EF4-FFF2-40B4-BE49-F238E27FC236}">
                <a16:creationId xmlns:a16="http://schemas.microsoft.com/office/drawing/2014/main" id="{5CB709CD-EEB0-7F7E-E199-7B057E418F53}"/>
              </a:ext>
            </a:extLst>
          </p:cNvPr>
          <p:cNvSpPr/>
          <p:nvPr/>
        </p:nvSpPr>
        <p:spPr>
          <a:xfrm>
            <a:off x="7189688" y="6060048"/>
            <a:ext cx="2880000" cy="7200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Tw Cen MT" panose="020B0602020104020603"/>
                <a:ea typeface="微軟正黑體" panose="020B0604030504040204" pitchFamily="34" charset="-120"/>
              </a:rPr>
              <a:t>輸出序列圖及供灌面積對應風險值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/>
              <a:ea typeface="微軟正黑體" panose="020B0604030504040204" pitchFamily="34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629F3E1-3FEA-18B2-96BC-BA6E8E708371}"/>
                  </a:ext>
                </a:extLst>
              </p:cNvPr>
              <p:cNvSpPr txBox="1"/>
              <p:nvPr/>
            </p:nvSpPr>
            <p:spPr>
              <a:xfrm>
                <a:off x="6873055" y="1316839"/>
                <a:ext cx="3514294" cy="49244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從資料表抓取入流量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𝑰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對應風險值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𝑹𝒊𝒔𝒌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1200" b="1" dirty="0">
                    <a:latin typeface="Tw Cen MT" panose="020B0602020104020603"/>
                    <a:ea typeface="微軟正黑體" panose="020B0604030504040204" pitchFamily="34" charset="-120"/>
                  </a:rPr>
                  <a:t>資料表名稱：</a:t>
                </a:r>
                <a:endParaRPr lang="en-US" altLang="zh-TW" sz="1200" b="1" dirty="0">
                  <a:latin typeface="Tw Cen MT" panose="020B0602020104020603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1629F3E1-3FEA-18B2-96BC-BA6E8E708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055" y="1316839"/>
                <a:ext cx="3514294" cy="492443"/>
              </a:xfrm>
              <a:prstGeom prst="rect">
                <a:avLst/>
              </a:prstGeom>
              <a:blipFill>
                <a:blip r:embed="rId3"/>
                <a:stretch>
                  <a:fillRect l="-345" t="-2410" b="-602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B8525A1D-A3E4-A3F3-0A99-796CC4AEC101}"/>
                  </a:ext>
                </a:extLst>
              </p:cNvPr>
              <p:cNvSpPr txBox="1"/>
              <p:nvPr/>
            </p:nvSpPr>
            <p:spPr>
              <a:xfrm>
                <a:off x="6880339" y="2327649"/>
                <a:ext cx="3514294" cy="8323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計算可供灌溉水量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𝑾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 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、供灌面積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𝑨𝒓𝒆𝒂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𝑾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sSub>
                      <m:sSubPr>
                        <m:ctrlP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𝑺</m:t>
                        </m:r>
                      </m:e>
                      <m:sub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𝟎</m:t>
                        </m:r>
                      </m:sub>
                    </m:sSub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+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𝑰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−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𝑫𝒐𝒎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𝑨𝒓𝒆𝒂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f>
                      <m:fPr>
                        <m:ctrlP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𝑾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sz="1400" b="1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U</m:t>
                        </m:r>
                      </m:den>
                    </m:f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, 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 b="1" i="1" dirty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U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𝟏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 (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萬噸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/</a:t>
                </a:r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公頃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</a:t>
                </a: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B8525A1D-A3E4-A3F3-0A99-796CC4AEC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339" y="2327649"/>
                <a:ext cx="3514294" cy="832344"/>
              </a:xfrm>
              <a:prstGeom prst="rect">
                <a:avLst/>
              </a:prstGeom>
              <a:blipFill>
                <a:blip r:embed="rId4"/>
                <a:stretch>
                  <a:fillRect l="-346" t="-1449" b="-144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B63E2564-7A0D-51FB-C46D-B736051F0168}"/>
              </a:ext>
            </a:extLst>
          </p:cNvPr>
          <p:cNvCxnSpPr>
            <a:cxnSpLocks/>
          </p:cNvCxnSpPr>
          <p:nvPr/>
        </p:nvCxnSpPr>
        <p:spPr>
          <a:xfrm>
            <a:off x="5193630" y="3044632"/>
            <a:ext cx="0" cy="318301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D2C79AD-926D-2304-78C0-90CE64F9CEEA}"/>
                  </a:ext>
                </a:extLst>
              </p:cNvPr>
              <p:cNvSpPr txBox="1"/>
              <p:nvPr/>
            </p:nvSpPr>
            <p:spPr>
              <a:xfrm>
                <a:off x="3663630" y="3362933"/>
                <a:ext cx="3060000" cy="720000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>
                <a:defPPr>
                  <a:defRPr lang="zh-TW"/>
                </a:defPPr>
                <a:lvl1pPr marR="0" lvl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 kumimoji="0" b="1" i="0" u="none" strike="noStrike" cap="none" spc="0" normalizeH="0" baseline="0">
                    <a:ln>
                      <a:noFill/>
                    </a:ln>
                    <a:effectLst/>
                    <a:uLnTx/>
                    <a:uFillTx/>
                    <a:latin typeface="Tw Cen MT" panose="020B0602020104020603"/>
                    <a:ea typeface="微軟正黑體" panose="020B0604030504040204" pitchFamily="34" charset="-120"/>
                  </a:defRPr>
                </a:lvl1pPr>
              </a:lstStyle>
              <a:p>
                <a:pPr algn="ctr"/>
                <a:r>
                  <a:rPr lang="zh-TW" altLang="en-US" dirty="0"/>
                  <a:t>設定期作前停灌補償金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TW" dirty="0"/>
                  <a:t>)</a:t>
                </a:r>
              </a:p>
              <a:p>
                <a:pPr algn="ctr"/>
                <a:r>
                  <a:rPr lang="zh-TW" altLang="en-US" dirty="0"/>
                  <a:t>、期作中停灌補償金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TW" dirty="0"/>
                  <a:t>) </a:t>
                </a:r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D2C79AD-926D-2304-78C0-90CE64F9C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630" y="3362933"/>
                <a:ext cx="3060000" cy="720000"/>
              </a:xfrm>
              <a:prstGeom prst="rect">
                <a:avLst/>
              </a:prstGeom>
              <a:blipFill>
                <a:blip r:embed="rId5"/>
                <a:stretch>
                  <a:fillRect b="-6612"/>
                </a:stretch>
              </a:blipFill>
              <a:ln w="19050">
                <a:solidFill>
                  <a:schemeClr val="tx1">
                    <a:lumMod val="90000"/>
                    <a:lumOff val="10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8E1890BC-705E-BAEC-C52A-A841697BF436}"/>
                  </a:ext>
                </a:extLst>
              </p:cNvPr>
              <p:cNvSpPr txBox="1"/>
              <p:nvPr/>
            </p:nvSpPr>
            <p:spPr>
              <a:xfrm>
                <a:off x="6880339" y="3394572"/>
                <a:ext cx="3907942" cy="73866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計算停灌補償金期望值</a:t>
                </a:r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𝑳</m:t>
                    </m:r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)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𝑳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=(</m:t>
                    </m:r>
                    <m:sSub>
                      <m:sSubPr>
                        <m:ctrlP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𝑨</m:t>
                        </m:r>
                      </m:e>
                      <m:sub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𝒂𝒍𝒍</m:t>
                        </m:r>
                      </m:sub>
                    </m:sSub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 − 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𝑨𝒓𝒆𝒂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)∗</m:t>
                    </m:r>
                    <m:sSub>
                      <m:sSubPr>
                        <m:ctrlP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𝒑</m:t>
                        </m:r>
                      </m:e>
                      <m:sub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𝟏</m:t>
                        </m:r>
                      </m:sub>
                    </m:sSub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+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𝑨𝒓𝒆𝒂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∗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𝑹𝒊𝒔𝒌</m:t>
                    </m:r>
                    <m:r>
                      <a:rPr lang="en-US" altLang="zh-TW" sz="1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∗</m:t>
                    </m:r>
                    <m:sSub>
                      <m:sSubPr>
                        <m:ctrlPr>
                          <a:rPr lang="en-US" altLang="zh-TW" sz="1400" b="1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1400" b="1" i="1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𝒑</m:t>
                        </m:r>
                      </m:e>
                      <m:sub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TW" sz="1400" b="1" dirty="0">
                    <a:latin typeface="Tw Cen MT" panose="020B0602020104020603"/>
                    <a:ea typeface="微軟正黑體" panose="020B0604030504040204" pitchFamily="34" charset="-120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𝑨</m:t>
                        </m:r>
                      </m:e>
                      <m:sub>
                        <m:r>
                          <a:rPr lang="en-US" altLang="zh-TW" sz="1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𝒂𝒍𝒍</m:t>
                        </m:r>
                      </m:sub>
                    </m:sSub>
                    <m:r>
                      <a:rPr lang="zh-TW" altLang="en-US" sz="1400" b="1" i="1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：</m:t>
                    </m:r>
                  </m:oMath>
                </a14:m>
                <a:r>
                  <a:rPr lang="zh-TW" altLang="en-US" sz="1400" b="1" dirty="0">
                    <a:latin typeface="Tw Cen MT" panose="020B0602020104020603"/>
                    <a:ea typeface="微軟正黑體" panose="020B0604030504040204" pitchFamily="34" charset="-120"/>
                  </a:rPr>
                  <a:t>計畫種植面積</a:t>
                </a:r>
                <a:endParaRPr lang="en-US" altLang="zh-TW" sz="1400" b="1" dirty="0">
                  <a:latin typeface="Tw Cen MT" panose="020B0602020104020603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8E1890BC-705E-BAEC-C52A-A841697BF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339" y="3394572"/>
                <a:ext cx="3907942" cy="738664"/>
              </a:xfrm>
              <a:prstGeom prst="rect">
                <a:avLst/>
              </a:prstGeom>
              <a:blipFill>
                <a:blip r:embed="rId6"/>
                <a:stretch>
                  <a:fillRect l="-311" t="-1626" b="-569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47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498</Words>
  <Application>Microsoft Office PowerPoint</Application>
  <PresentationFormat>寬螢幕</PresentationFormat>
  <Paragraphs>63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Aptos</vt:lpstr>
      <vt:lpstr>Aptos Display</vt:lpstr>
      <vt:lpstr>Arial</vt:lpstr>
      <vt:lpstr>Cambria Math</vt:lpstr>
      <vt:lpstr>Times New Roman</vt:lpstr>
      <vt:lpstr>Tw Cen MT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戴源里</dc:creator>
  <cp:lastModifiedBy>戴源里</cp:lastModifiedBy>
  <cp:revision>38</cp:revision>
  <cp:lastPrinted>2024-05-23T01:51:58Z</cp:lastPrinted>
  <dcterms:created xsi:type="dcterms:W3CDTF">2024-03-29T07:26:13Z</dcterms:created>
  <dcterms:modified xsi:type="dcterms:W3CDTF">2024-05-28T02:16:06Z</dcterms:modified>
</cp:coreProperties>
</file>